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1" r:id="rId4"/>
    <p:sldId id="263" r:id="rId5"/>
    <p:sldId id="266" r:id="rId6"/>
    <p:sldId id="269" r:id="rId7"/>
    <p:sldId id="270" r:id="rId8"/>
    <p:sldId id="275" r:id="rId9"/>
    <p:sldId id="271" r:id="rId10"/>
    <p:sldId id="272" r:id="rId11"/>
    <p:sldId id="276" r:id="rId12"/>
    <p:sldId id="277" r:id="rId13"/>
    <p:sldId id="278" r:id="rId14"/>
    <p:sldId id="267" r:id="rId15"/>
    <p:sldId id="268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6029"/>
  </p:normalViewPr>
  <p:slideViewPr>
    <p:cSldViewPr snapToGrid="0" snapToObjects="1">
      <p:cViewPr varScale="1">
        <p:scale>
          <a:sx n="118" d="100"/>
          <a:sy n="118" d="100"/>
        </p:scale>
        <p:origin x="36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/>
              <a:pPr/>
              <a:t>2/4/22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2/4/22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2/4/22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2/4/22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2/4/22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2/4/22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2/4/22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2/4/22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2/4/22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/>
              <a:t>2/4/22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2/4/22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/>
              <a:t>2/4/22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2/4/22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2/4/22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2/4/22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2/4/22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2/4/22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/>
              <a:pPr/>
              <a:t>2/4/22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karengrosscooper@gmail.com" TargetMode="External"/><Relationship Id="rId2" Type="http://schemas.openxmlformats.org/officeDocument/2006/relationships/hyperlink" Target="http://www.karengrosseducation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mazon.com/author/karengrossedu" TargetMode="External"/><Relationship Id="rId5" Type="http://schemas.openxmlformats.org/officeDocument/2006/relationships/hyperlink" Target="https://www.facebook.com/karen.gross.790" TargetMode="External"/><Relationship Id="rId4" Type="http://schemas.openxmlformats.org/officeDocument/2006/relationships/hyperlink" Target="https://www.linkedin.com/in/karengrossedu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10" Type="http://schemas.openxmlformats.org/officeDocument/2006/relationships/image" Target="../media/image16.jpeg"/><Relationship Id="rId4" Type="http://schemas.openxmlformats.org/officeDocument/2006/relationships/image" Target="../media/image10.jpg"/><Relationship Id="rId9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pulse/sears-catalog-meaning-memory-karen-gross/" TargetMode="External"/><Relationship Id="rId2" Type="http://schemas.openxmlformats.org/officeDocument/2006/relationships/hyperlink" Target="https://karengrosseducation.com/books/lady-lucys-quest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EEC51-72A4-F04E-B6C5-8CC15508B7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77490" y="982980"/>
            <a:ext cx="6730577" cy="2971799"/>
          </a:xfrm>
        </p:spPr>
        <p:txBody>
          <a:bodyPr/>
          <a:lstStyle/>
          <a:p>
            <a:br>
              <a:rPr lang="en-US" sz="3600" b="1" dirty="0"/>
            </a:br>
            <a:br>
              <a:rPr lang="en-US" sz="3600" b="1" dirty="0"/>
            </a:br>
            <a:br>
              <a:rPr lang="en-US" sz="3600" b="1" dirty="0"/>
            </a:br>
            <a:br>
              <a:rPr lang="en-US" sz="3600" b="1" dirty="0"/>
            </a:br>
            <a:br>
              <a:rPr lang="en-US" sz="3600" b="1" dirty="0"/>
            </a:br>
            <a:br>
              <a:rPr lang="en-US" sz="3600" b="1" dirty="0"/>
            </a:br>
            <a:r>
              <a:rPr lang="en-US" sz="3600" b="1" dirty="0"/>
              <a:t>Making Books for Younger Children Come Alive:  </a:t>
            </a:r>
            <a:br>
              <a:rPr lang="en-US" sz="3600" b="1" dirty="0"/>
            </a:br>
            <a:r>
              <a:rPr lang="en-US" sz="3600" b="1" dirty="0"/>
              <a:t>Strategies and Demonstrations</a:t>
            </a:r>
            <a:br>
              <a:rPr lang="en-US" sz="3600" b="1" dirty="0"/>
            </a:br>
            <a:endParaRPr lang="en-US" sz="36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408EE7-E809-3A4D-89B9-8738758C3E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Presented by Karen Gross</a:t>
            </a:r>
          </a:p>
          <a:p>
            <a:r>
              <a:rPr lang="en-US" dirty="0"/>
              <a:t>Sponsored by MassPTA</a:t>
            </a:r>
          </a:p>
          <a:p>
            <a:r>
              <a:rPr lang="en-US" dirty="0"/>
              <a:t>Feb. 7, 2022</a:t>
            </a:r>
          </a:p>
        </p:txBody>
      </p:sp>
    </p:spTree>
    <p:extLst>
      <p:ext uri="{BB962C8B-B14F-4D97-AF65-F5344CB8AC3E}">
        <p14:creationId xmlns:p14="http://schemas.microsoft.com/office/powerpoint/2010/main" val="3980341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3D432-E078-C443-A94B-8D429638E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More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1E3B046-E9DE-4643-B000-78BAE08488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7746" y="2154013"/>
            <a:ext cx="5573484" cy="4180113"/>
          </a:xfrm>
        </p:spPr>
      </p:pic>
    </p:spTree>
    <p:extLst>
      <p:ext uri="{BB962C8B-B14F-4D97-AF65-F5344CB8AC3E}">
        <p14:creationId xmlns:p14="http://schemas.microsoft.com/office/powerpoint/2010/main" val="4302400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28202-0B16-0E40-9556-6B9D0AE96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More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ED62CC6-256B-E640-8A6C-6A19E8EACE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1584" y="2188557"/>
            <a:ext cx="5688831" cy="3719967"/>
          </a:xfrm>
        </p:spPr>
      </p:pic>
    </p:spTree>
    <p:extLst>
      <p:ext uri="{BB962C8B-B14F-4D97-AF65-F5344CB8AC3E}">
        <p14:creationId xmlns:p14="http://schemas.microsoft.com/office/powerpoint/2010/main" val="42299577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3DFB2-42A6-FF43-9832-005BA7D86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Even More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A54A74D-5575-9F47-BA44-D06E8765C0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5680" y="1936978"/>
            <a:ext cx="7373548" cy="4278765"/>
          </a:xfrm>
        </p:spPr>
      </p:pic>
    </p:spTree>
    <p:extLst>
      <p:ext uri="{BB962C8B-B14F-4D97-AF65-F5344CB8AC3E}">
        <p14:creationId xmlns:p14="http://schemas.microsoft.com/office/powerpoint/2010/main" val="5699120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5A501-122D-914E-BBA1-27FAF6935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5"/>
                </a:solidFill>
              </a:rPr>
              <a:t>Even More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623042D-ACD9-504C-B1EF-FC75F4E154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0270" y="2013858"/>
            <a:ext cx="6971459" cy="4329567"/>
          </a:xfrm>
        </p:spPr>
      </p:pic>
    </p:spTree>
    <p:extLst>
      <p:ext uri="{BB962C8B-B14F-4D97-AF65-F5344CB8AC3E}">
        <p14:creationId xmlns:p14="http://schemas.microsoft.com/office/powerpoint/2010/main" val="3714708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F3769-5658-F744-878C-18EAD0464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DF760FE-858C-4247-B57C-EEB2706E82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7631" y="2557463"/>
            <a:ext cx="4556738" cy="3317875"/>
          </a:xfrm>
        </p:spPr>
      </p:pic>
    </p:spTree>
    <p:extLst>
      <p:ext uri="{BB962C8B-B14F-4D97-AF65-F5344CB8AC3E}">
        <p14:creationId xmlns:p14="http://schemas.microsoft.com/office/powerpoint/2010/main" val="15030988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942E2-A95D-5141-B376-3763C6E43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3F59F-3ADB-9B48-B0AF-EFAA25C395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0193" y="2434590"/>
            <a:ext cx="9387836" cy="3921338"/>
          </a:xfrm>
        </p:spPr>
        <p:txBody>
          <a:bodyPr numCol="2">
            <a:normAutofit fontScale="55000" lnSpcReduction="20000"/>
          </a:bodyPr>
          <a:lstStyle/>
          <a:p>
            <a:r>
              <a:rPr lang="en-US" sz="3700" b="1" dirty="0">
                <a:solidFill>
                  <a:srgbClr val="7030A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www.karengrosseducation.com</a:t>
            </a:r>
            <a:endParaRPr lang="en-US" sz="3700" b="1" dirty="0">
              <a:solidFill>
                <a:srgbClr val="7030A0"/>
              </a:solidFill>
            </a:endParaRPr>
          </a:p>
          <a:p>
            <a:endParaRPr lang="en-US" sz="3700" b="1" dirty="0">
              <a:solidFill>
                <a:srgbClr val="7030A0"/>
              </a:solidFill>
            </a:endParaRPr>
          </a:p>
          <a:p>
            <a:r>
              <a:rPr lang="en-US" sz="3700" b="1" dirty="0">
                <a:solidFill>
                  <a:srgbClr val="7030A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karengrosscooper@gmail.com</a:t>
            </a:r>
            <a:endParaRPr lang="en-US" sz="3700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en-US" sz="3700" b="1" dirty="0">
              <a:solidFill>
                <a:srgbClr val="7030A0"/>
              </a:solidFill>
            </a:endParaRPr>
          </a:p>
          <a:p>
            <a:r>
              <a:rPr lang="en-US" sz="3700" b="1" dirty="0">
                <a:solidFill>
                  <a:srgbClr val="7030A0"/>
                </a:solidFill>
              </a:rPr>
              <a:t>917-363-4872</a:t>
            </a:r>
          </a:p>
          <a:p>
            <a:endParaRPr lang="en-US" sz="3700" b="1" dirty="0">
              <a:solidFill>
                <a:srgbClr val="7030A0"/>
              </a:solidFill>
            </a:endParaRPr>
          </a:p>
          <a:p>
            <a:r>
              <a:rPr lang="en-US" sz="3700" b="1" dirty="0">
                <a:solidFill>
                  <a:srgbClr val="7030A0"/>
                </a:solidFill>
              </a:rPr>
              <a:t>Twitter: @KarenGrossEdu</a:t>
            </a:r>
          </a:p>
          <a:p>
            <a:pPr marL="0" indent="0">
              <a:buNone/>
            </a:pPr>
            <a:endParaRPr lang="en-US" sz="3700" b="1" dirty="0">
              <a:solidFill>
                <a:srgbClr val="7030A0"/>
              </a:solidFill>
            </a:endParaRPr>
          </a:p>
          <a:p>
            <a:r>
              <a:rPr lang="en-US" sz="3700" b="1" dirty="0">
                <a:solidFill>
                  <a:srgbClr val="7030A0"/>
                </a:solidFill>
              </a:rPr>
              <a:t>LinkedIn:  </a:t>
            </a:r>
            <a:r>
              <a:rPr lang="en-US" sz="3700" b="1" dirty="0">
                <a:solidFill>
                  <a:srgbClr val="7030A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https://www.linkedin.com/in/karengrossedu/</a:t>
            </a:r>
            <a:endParaRPr lang="en-US" sz="3700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br>
              <a:rPr lang="en-US" sz="3700" b="1" dirty="0">
                <a:solidFill>
                  <a:srgbClr val="7030A0"/>
                </a:solidFill>
              </a:rPr>
            </a:br>
            <a:endParaRPr lang="en-US" sz="3700" b="1" dirty="0">
              <a:solidFill>
                <a:srgbClr val="7030A0"/>
              </a:solidFill>
            </a:endParaRPr>
          </a:p>
          <a:p>
            <a:r>
              <a:rPr lang="en-US" sz="3700" b="1" dirty="0">
                <a:solidFill>
                  <a:srgbClr val="7030A0"/>
                </a:solidFill>
              </a:rPr>
              <a:t>Facebook:  </a:t>
            </a:r>
            <a:r>
              <a:rPr lang="en-US" sz="3700" b="1" dirty="0">
                <a:solidFill>
                  <a:srgbClr val="7030A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https://www.facebook.com/karen.gross.790</a:t>
            </a:r>
            <a:endParaRPr lang="en-US" sz="3700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br>
              <a:rPr lang="en-US" sz="3700" b="1" dirty="0">
                <a:solidFill>
                  <a:srgbClr val="7030A0"/>
                </a:solidFill>
              </a:rPr>
            </a:br>
            <a:endParaRPr lang="en-US" sz="3700" b="1" dirty="0">
              <a:solidFill>
                <a:srgbClr val="7030A0"/>
              </a:solidFill>
            </a:endParaRPr>
          </a:p>
          <a:p>
            <a:r>
              <a:rPr lang="en-US" sz="3700" b="1" dirty="0">
                <a:solidFill>
                  <a:srgbClr val="7030A0"/>
                </a:solidFill>
              </a:rPr>
              <a:t>Instagram: karengross2154</a:t>
            </a:r>
          </a:p>
          <a:p>
            <a:pPr marL="0" indent="0">
              <a:buNone/>
            </a:pPr>
            <a:br>
              <a:rPr lang="en-US" sz="3700" b="1" dirty="0">
                <a:solidFill>
                  <a:srgbClr val="7030A0"/>
                </a:solidFill>
              </a:rPr>
            </a:br>
            <a:endParaRPr lang="en-US" sz="3700" b="1" dirty="0">
              <a:solidFill>
                <a:srgbClr val="7030A0"/>
              </a:solidFill>
            </a:endParaRPr>
          </a:p>
          <a:p>
            <a:r>
              <a:rPr lang="en-US" sz="3700" b="1" dirty="0">
                <a:solidFill>
                  <a:srgbClr val="7030A0"/>
                </a:solidFill>
              </a:rPr>
              <a:t>Amazon Author: </a:t>
            </a:r>
            <a:r>
              <a:rPr lang="en-US" sz="3700" b="1" dirty="0">
                <a:solidFill>
                  <a:srgbClr val="7030A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amazon.com/author/karengrossedu</a:t>
            </a:r>
            <a:endParaRPr lang="en-US" sz="3700" b="1" dirty="0">
              <a:solidFill>
                <a:srgbClr val="7030A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9814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61EC7-2EF8-E740-AD04-8051B3BA6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B050"/>
                </a:solidFill>
              </a:rPr>
              <a:t>Pause:  Do You Remember?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E7D2D0-E31F-6A40-B043-54A4CE6947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Memories of being read to by someone(s)</a:t>
            </a:r>
          </a:p>
          <a:p>
            <a:r>
              <a:rPr lang="en-US" dirty="0"/>
              <a:t>Memories of reading to or with someone(s) </a:t>
            </a:r>
          </a:p>
          <a:p>
            <a:r>
              <a:rPr lang="en-US" sz="3200" b="1" dirty="0">
                <a:solidFill>
                  <a:srgbClr val="00B050"/>
                </a:solidFill>
              </a:rPr>
              <a:t>QUERY:  Can you name your favorite children’s book – one that you were read to or read with/by children?  (KG answers)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740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757B2-83C2-494D-AB65-DBDD49F60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3"/>
            <a:ext cx="9528808" cy="572348"/>
          </a:xfrm>
        </p:spPr>
        <p:txBody>
          <a:bodyPr>
            <a:normAutofit/>
          </a:bodyPr>
          <a:lstStyle/>
          <a:p>
            <a:endParaRPr lang="en-US" sz="2800" dirty="0">
              <a:solidFill>
                <a:srgbClr val="00B050"/>
              </a:solidFill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7CA2870-2BB6-6F48-870A-5063BCE903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2940" y="-37478"/>
            <a:ext cx="10698480" cy="7824221"/>
          </a:xfrm>
        </p:spPr>
      </p:pic>
    </p:spTree>
    <p:extLst>
      <p:ext uri="{BB962C8B-B14F-4D97-AF65-F5344CB8AC3E}">
        <p14:creationId xmlns:p14="http://schemas.microsoft.com/office/powerpoint/2010/main" val="4224903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16493-634C-D940-8570-83FB29FD0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526487"/>
            <a:ext cx="9601196" cy="1303867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sz="3200" dirty="0"/>
              <a:t>Examples from my Books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F324EB-F029-1C41-B90A-1C2C805EF2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16235" y="2685203"/>
            <a:ext cx="3745589" cy="188626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036188-1528-C04C-85FA-A091F3A18B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745376" y="4590381"/>
            <a:ext cx="2783082" cy="20873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E432DE-06D5-3E47-816B-F3231FBC8A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9029" y="4650740"/>
            <a:ext cx="1898105" cy="18873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8C84E4-A227-8F47-B6C9-D3BECF6691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2925" y="1974218"/>
            <a:ext cx="2024062" cy="20889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2041733-9ADE-194B-B5BB-8908F830FA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4120" y="4650740"/>
            <a:ext cx="1898105" cy="19665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360A439-02FC-6A44-84AF-8904AFA2D5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87" y="4315367"/>
            <a:ext cx="1898105" cy="24563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55AE843-38CB-C04F-B1F2-9FCD1147A0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8302" y="1830354"/>
            <a:ext cx="3159204" cy="244120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BF7AA23-0491-9244-BEFB-7063DCC8A0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-685493" y="1231915"/>
            <a:ext cx="3686612" cy="276496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CA157D1-65F0-CC4A-BB9F-59D28E55D05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89655" y="4540185"/>
            <a:ext cx="1170832" cy="205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117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ED307-65D3-074D-ADD8-94831E957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Reading </a:t>
            </a:r>
            <a:r>
              <a:rPr lang="en-US" b="1" i="1" dirty="0"/>
              <a:t>Lady Lucy’s Quest </a:t>
            </a:r>
            <a:r>
              <a:rPr lang="en-US" dirty="0"/>
              <a:t>and then Exploring Strategies/Games that Grow from It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641D490-B3C2-E946-94D8-57811C38CE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2544" y="2504118"/>
            <a:ext cx="2699839" cy="349391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0C159A-AC2D-3A4E-B35A-2851F6558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1028" y="2720141"/>
            <a:ext cx="3541939" cy="327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961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0AF57-D44F-554F-9DC8-6D24A3CDA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Themes, Questions, Games, History: Exemplars that Can Work for Many Books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028F81-1E59-4840-82CC-891863D154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75593"/>
            <a:ext cx="9601196" cy="331893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1.  </a:t>
            </a:r>
            <a:r>
              <a:rPr lang="en-US" b="1" dirty="0">
                <a:solidFill>
                  <a:srgbClr val="0070C0"/>
                </a:solidFill>
              </a:rPr>
              <a:t>Forming friendships and support when it doesn’t exist at home or in community.</a:t>
            </a:r>
          </a:p>
          <a:p>
            <a:r>
              <a:rPr lang="en-US" dirty="0"/>
              <a:t>2.  </a:t>
            </a:r>
            <a:r>
              <a:rPr lang="en-US" b="1" dirty="0">
                <a:solidFill>
                  <a:srgbClr val="7030A0"/>
                </a:solidFill>
              </a:rPr>
              <a:t>What would you put in your sack?  </a:t>
            </a:r>
          </a:p>
          <a:p>
            <a:r>
              <a:rPr lang="en-US" dirty="0"/>
              <a:t>3.  </a:t>
            </a:r>
            <a:r>
              <a:rPr lang="en-US" b="1" dirty="0">
                <a:solidFill>
                  <a:srgbClr val="C00000"/>
                </a:solidFill>
              </a:rPr>
              <a:t>Problem Solving Skills</a:t>
            </a:r>
          </a:p>
          <a:p>
            <a:r>
              <a:rPr lang="en-US" dirty="0"/>
              <a:t>4.  </a:t>
            </a:r>
            <a:r>
              <a:rPr lang="en-US" b="1" dirty="0">
                <a:solidFill>
                  <a:srgbClr val="00B050"/>
                </a:solidFill>
              </a:rPr>
              <a:t>The real Lady Lucy and dress-up</a:t>
            </a:r>
          </a:p>
          <a:p>
            <a:r>
              <a:rPr lang="en-US" dirty="0"/>
              <a:t>5. 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Puzzles; word/image searches</a:t>
            </a:r>
          </a:p>
          <a:p>
            <a:r>
              <a:rPr lang="en-US" dirty="0"/>
              <a:t>6</a:t>
            </a:r>
            <a:r>
              <a:rPr lang="en-US" b="1" dirty="0">
                <a:solidFill>
                  <a:srgbClr val="FF0000"/>
                </a:solidFill>
              </a:rPr>
              <a:t>.  Script; Coloring</a:t>
            </a:r>
          </a:p>
          <a:p>
            <a:r>
              <a:rPr lang="en-US" dirty="0"/>
              <a:t>7.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Medieval history</a:t>
            </a:r>
          </a:p>
        </p:txBody>
      </p:sp>
    </p:spTree>
    <p:extLst>
      <p:ext uri="{BB962C8B-B14F-4D97-AF65-F5344CB8AC3E}">
        <p14:creationId xmlns:p14="http://schemas.microsoft.com/office/powerpoint/2010/main" val="2448232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5531A-1DDE-0847-8078-2B6E3A9A5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B050"/>
                </a:solidFill>
              </a:rPr>
              <a:t>Lady Lucy Duff-Gordon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E551CE-423B-F841-B4BB-D11C28B31F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hlinkClick r:id="rId2"/>
              </a:rPr>
              <a:t>https://karengrosseducation.com/books/lady-lucys-quest/</a:t>
            </a:r>
            <a:endParaRPr lang="en-US" b="1" dirty="0"/>
          </a:p>
          <a:p>
            <a:r>
              <a:rPr lang="en-US" b="1" dirty="0">
                <a:hlinkClick r:id="rId3"/>
              </a:rPr>
              <a:t>https://www.linkedin.com/pulse/sears-catalog-meaning-memory-karen-gross/</a:t>
            </a:r>
            <a:endParaRPr lang="en-US" b="1" dirty="0"/>
          </a:p>
          <a:p>
            <a:endParaRPr lang="en-US" dirty="0">
              <a:highlight>
                <a:srgbClr val="008080"/>
              </a:highlight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6FC377-7D21-3245-8D5F-32469BD44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7086" y="3703855"/>
            <a:ext cx="3317229" cy="24429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148D14-6FF9-4D47-ADD7-9B8DDADC21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109028" y="3904346"/>
            <a:ext cx="2670628" cy="20029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792C5D-3E54-F448-AEED-56ECBDDCA6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3118302" y="4047221"/>
            <a:ext cx="2507343" cy="188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5575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B1629-7244-8444-A67E-8D39EFF28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Examples from an Activity Book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F82EAC-A5E5-EC47-9C97-E41B0B7909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These can be created on one’s own.</a:t>
            </a:r>
          </a:p>
          <a:p>
            <a:endParaRPr lang="en-US" dirty="0"/>
          </a:p>
          <a:p>
            <a:r>
              <a:rPr lang="en-US" dirty="0"/>
              <a:t>There are online services to create crossword puzzles and word searches</a:t>
            </a:r>
          </a:p>
          <a:p>
            <a:endParaRPr lang="en-US" dirty="0"/>
          </a:p>
          <a:p>
            <a:r>
              <a:rPr lang="en-US" dirty="0"/>
              <a:t>Googling is a good way to learn about the historical aspects</a:t>
            </a:r>
          </a:p>
        </p:txBody>
      </p:sp>
    </p:spTree>
    <p:extLst>
      <p:ext uri="{BB962C8B-B14F-4D97-AF65-F5344CB8AC3E}">
        <p14:creationId xmlns:p14="http://schemas.microsoft.com/office/powerpoint/2010/main" val="39980732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E65A9-1F6F-FA44-9796-22DC42577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731" y="328989"/>
            <a:ext cx="9601196" cy="1303867"/>
          </a:xfrm>
        </p:spPr>
        <p:txBody>
          <a:bodyPr/>
          <a:lstStyle/>
          <a:p>
            <a:r>
              <a:rPr lang="en-US" b="1" dirty="0">
                <a:solidFill>
                  <a:srgbClr val="00B050"/>
                </a:solidFill>
              </a:rPr>
              <a:t>Sample Activities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898AE1D-7ABC-1B45-A5DD-EB0535ABC6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5687" y="1948542"/>
            <a:ext cx="6772542" cy="4343401"/>
          </a:xfrm>
        </p:spPr>
      </p:pic>
    </p:spTree>
    <p:extLst>
      <p:ext uri="{BB962C8B-B14F-4D97-AF65-F5344CB8AC3E}">
        <p14:creationId xmlns:p14="http://schemas.microsoft.com/office/powerpoint/2010/main" val="287094417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1867</TotalTime>
  <Words>305</Words>
  <Application>Microsoft Macintosh PowerPoint</Application>
  <PresentationFormat>Widescreen</PresentationFormat>
  <Paragraphs>49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Garamond</vt:lpstr>
      <vt:lpstr>Organic</vt:lpstr>
      <vt:lpstr>      Making Books for Younger Children Come Alive:   Strategies and Demonstrations </vt:lpstr>
      <vt:lpstr>Pause:  Do You Remember?</vt:lpstr>
      <vt:lpstr>PowerPoint Presentation</vt:lpstr>
      <vt:lpstr> Examples from my Books</vt:lpstr>
      <vt:lpstr>Reading Lady Lucy’s Quest and then Exploring Strategies/Games that Grow from It</vt:lpstr>
      <vt:lpstr>Themes, Questions, Games, History: Exemplars that Can Work for Many Books</vt:lpstr>
      <vt:lpstr>Lady Lucy Duff-Gordon</vt:lpstr>
      <vt:lpstr>Examples from an Activity Book</vt:lpstr>
      <vt:lpstr>Sample Activities</vt:lpstr>
      <vt:lpstr>More</vt:lpstr>
      <vt:lpstr>More</vt:lpstr>
      <vt:lpstr>Even More</vt:lpstr>
      <vt:lpstr>Even More</vt:lpstr>
      <vt:lpstr>Questions</vt:lpstr>
      <vt:lpstr>Contact Information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Writing, Illustrating and Publishing Children’s Books:  An Overview </dc:title>
  <dc:creator>Karen Gross</dc:creator>
  <cp:lastModifiedBy>Karen Gross</cp:lastModifiedBy>
  <cp:revision>13</cp:revision>
  <dcterms:created xsi:type="dcterms:W3CDTF">2022-01-25T15:30:59Z</dcterms:created>
  <dcterms:modified xsi:type="dcterms:W3CDTF">2022-02-04T16:17:36Z</dcterms:modified>
</cp:coreProperties>
</file>