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19" r:id="rId2"/>
  </p:sldMasterIdLst>
  <p:notesMasterIdLst>
    <p:notesMasterId r:id="rId13"/>
  </p:notesMasterIdLst>
  <p:sldIdLst>
    <p:sldId id="268" r:id="rId3"/>
    <p:sldId id="271" r:id="rId4"/>
    <p:sldId id="272" r:id="rId5"/>
    <p:sldId id="259" r:id="rId6"/>
    <p:sldId id="260" r:id="rId7"/>
    <p:sldId id="261" r:id="rId8"/>
    <p:sldId id="262" r:id="rId9"/>
    <p:sldId id="270" r:id="rId10"/>
    <p:sldId id="266"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9" d="100"/>
          <a:sy n="69" d="100"/>
        </p:scale>
        <p:origin x="-560" y="-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11065-172C-4D9E-BB94-6576863D870E}" type="datetimeFigureOut">
              <a:rPr lang="en-US" smtClean="0"/>
              <a:pPr/>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D6BD7-6AE7-4FDA-A357-9CBB82E83A3F}" type="slidenum">
              <a:rPr lang="en-US" smtClean="0"/>
              <a:pPr/>
              <a:t>‹#›</a:t>
            </a:fld>
            <a:endParaRPr lang="en-US"/>
          </a:p>
        </p:txBody>
      </p:sp>
    </p:spTree>
    <p:extLst>
      <p:ext uri="{BB962C8B-B14F-4D97-AF65-F5344CB8AC3E}">
        <p14:creationId xmlns:p14="http://schemas.microsoft.com/office/powerpoint/2010/main" xmlns="" val="13126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610A33-833D-4780-9DBC-9D3EE87DD9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930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376737"/>
            <a:ext cx="5661660" cy="4284108"/>
          </a:xfrm>
        </p:spPr>
        <p:txBody>
          <a:bodyPr/>
          <a:lstStyle/>
          <a:p>
            <a:r>
              <a:rPr lang="en-US" sz="1400" dirty="0" smtClean="0"/>
              <a:t>By using Family</a:t>
            </a:r>
            <a:r>
              <a:rPr lang="en-US" sz="1400" baseline="0" dirty="0" smtClean="0"/>
              <a:t> Engagement Principles and the Protective Factors, we’re able to take the judgment out of it and place it into the category of a child’s health and wellness.</a:t>
            </a:r>
            <a:endParaRPr lang="en-US" sz="1400"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www.kidsmediadiet.org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A20C39-E2DB-4E5F-9024-CF74CFE2EC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8474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D98D5-C201-4E11-A217-CD05ECDB5A94}" type="slidenum">
              <a:rPr lang="en-US" smtClean="0"/>
              <a:pPr/>
              <a:t>5</a:t>
            </a:fld>
            <a:endParaRPr lang="en-US"/>
          </a:p>
        </p:txBody>
      </p:sp>
    </p:spTree>
    <p:extLst>
      <p:ext uri="{BB962C8B-B14F-4D97-AF65-F5344CB8AC3E}">
        <p14:creationId xmlns:p14="http://schemas.microsoft.com/office/powerpoint/2010/main" xmlns="" val="187845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81dbe4f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81dbe4f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the end of the day, the Echo Dot Kids is a marketing device. It takes advantage of kids’ developmental vulnerabilities, not just to sell them </a:t>
            </a:r>
            <a:r>
              <a:rPr lang="en" i="1" dirty="0"/>
              <a:t>stuff, </a:t>
            </a:r>
            <a:r>
              <a:rPr lang="en" dirty="0"/>
              <a:t>but to sell them on the idea and practice of corporate surveillance. It embeds Amazon, a private company whose ultimate goal is profit, into the lives of very young children, who are predisposed to trust, and who don’t understand the complexities of data, sharing, surveillance, or advertising. It gives brands unprecedented, around-the-clock, highly personalized access to children, with the express purpose of building brand awareness, engagement, and sales.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All of this is allowed, and even encouraged, by our current technological, economic, and policy climate. Powerhouse companies suck up data, optimizing every interaction to maximize profit. In this regard, Echo Dot Kids is the same as Echo Dot is the same as Google Home is the same as Facebook Portal.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Amazon wants parents to think Echo Dot Kids is different, that it’s made for kids, but it’s not.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It’s made </a:t>
            </a:r>
            <a:r>
              <a:rPr lang="en" i="1" dirty="0"/>
              <a:t>to appeal</a:t>
            </a:r>
            <a:r>
              <a:rPr lang="en" dirty="0"/>
              <a:t> to kids. It’s made </a:t>
            </a:r>
            <a:r>
              <a:rPr lang="en" i="1" dirty="0"/>
              <a:t>for </a:t>
            </a:r>
            <a:r>
              <a:rPr lang="en" dirty="0"/>
              <a:t>Amazon.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only way this will change -- that children’s needs will come before corporate profits -- is through radical action: policy change, meaningful and enforcable regulation, and a broad coalition of developers, technologists, advocates, caregivers, and legislators who choose to put children first.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Until that change comes, parents should avoid Echo Dot Kids.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if you’re interested in helping us make it happen, I hope you’ll be in touch. </a:t>
            </a:r>
            <a:endParaRPr dirty="0"/>
          </a:p>
        </p:txBody>
      </p:sp>
    </p:spTree>
    <p:extLst>
      <p:ext uri="{BB962C8B-B14F-4D97-AF65-F5344CB8AC3E}">
        <p14:creationId xmlns:p14="http://schemas.microsoft.com/office/powerpoint/2010/main" xmlns="" val="272486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96DFF08F-DC6B-4601-B491-B0F83F6DD2DA}" type="datetimeFigureOut">
              <a:rPr lang="en-US" smtClean="0"/>
              <a:pPr>
                <a:defRPr/>
              </a:pPr>
              <a:t>2/11/2020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FAB73BC-B049-4115-A692-8D63A059BFB8}" type="slidenum">
              <a:rPr lang="en-US" smtClean="0"/>
              <a:pPr>
                <a:defRPr/>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7345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5" name="Footer Placeholder 4"/>
          <p:cNvSpPr>
            <a:spLocks noGrp="1"/>
          </p:cNvSpPr>
          <p:nvPr>
            <p:ph type="ftr" sz="quarter" idx="11"/>
          </p:nvPr>
        </p:nvSpPr>
        <p:spPr/>
        <p:txBody>
          <a:bodyPr/>
          <a:lstStyle/>
          <a:p>
            <a:pPr>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2447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5" name="Footer Placeholder 4"/>
          <p:cNvSpPr>
            <a:spLocks noGrp="1"/>
          </p:cNvSpPr>
          <p:nvPr>
            <p:ph type="ftr" sz="quarter" idx="11"/>
          </p:nvPr>
        </p:nvSpPr>
        <p:spPr/>
        <p:txBody>
          <a:bodyPr/>
          <a:lstStyle/>
          <a:p>
            <a:pPr>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414554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4" name="Google Shape;44;p9"/>
          <p:cNvSpPr txBox="1">
            <a:spLocks noGrp="1"/>
          </p:cNvSpPr>
          <p:nvPr>
            <p:ph type="title"/>
          </p:nvPr>
        </p:nvSpPr>
        <p:spPr>
          <a:xfrm>
            <a:off x="354000" y="1438333"/>
            <a:ext cx="5393600" cy="23856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4600"/>
              <a:buNone/>
              <a:defRPr sz="6133">
                <a:solidFill>
                  <a:schemeClr val="lt1"/>
                </a:solidFill>
              </a:defRPr>
            </a:lvl1pPr>
            <a:lvl2pPr lvl="1" algn="ctr">
              <a:spcBef>
                <a:spcPts val="0"/>
              </a:spcBef>
              <a:spcAft>
                <a:spcPts val="0"/>
              </a:spcAft>
              <a:buClr>
                <a:schemeClr val="lt1"/>
              </a:buClr>
              <a:buSzPts val="4600"/>
              <a:buNone/>
              <a:defRPr sz="6133">
                <a:solidFill>
                  <a:schemeClr val="lt1"/>
                </a:solidFill>
              </a:defRPr>
            </a:lvl2pPr>
            <a:lvl3pPr lvl="2" algn="ctr">
              <a:spcBef>
                <a:spcPts val="0"/>
              </a:spcBef>
              <a:spcAft>
                <a:spcPts val="0"/>
              </a:spcAft>
              <a:buClr>
                <a:schemeClr val="lt1"/>
              </a:buClr>
              <a:buSzPts val="4600"/>
              <a:buNone/>
              <a:defRPr sz="6133">
                <a:solidFill>
                  <a:schemeClr val="lt1"/>
                </a:solidFill>
              </a:defRPr>
            </a:lvl3pPr>
            <a:lvl4pPr lvl="3" algn="ctr">
              <a:spcBef>
                <a:spcPts val="0"/>
              </a:spcBef>
              <a:spcAft>
                <a:spcPts val="0"/>
              </a:spcAft>
              <a:buClr>
                <a:schemeClr val="lt1"/>
              </a:buClr>
              <a:buSzPts val="4600"/>
              <a:buNone/>
              <a:defRPr sz="6133">
                <a:solidFill>
                  <a:schemeClr val="lt1"/>
                </a:solidFill>
              </a:defRPr>
            </a:lvl4pPr>
            <a:lvl5pPr lvl="4" algn="ctr">
              <a:spcBef>
                <a:spcPts val="0"/>
              </a:spcBef>
              <a:spcAft>
                <a:spcPts val="0"/>
              </a:spcAft>
              <a:buClr>
                <a:schemeClr val="lt1"/>
              </a:buClr>
              <a:buSzPts val="4600"/>
              <a:buNone/>
              <a:defRPr sz="6133">
                <a:solidFill>
                  <a:schemeClr val="lt1"/>
                </a:solidFill>
              </a:defRPr>
            </a:lvl5pPr>
            <a:lvl6pPr lvl="5" algn="ctr">
              <a:spcBef>
                <a:spcPts val="0"/>
              </a:spcBef>
              <a:spcAft>
                <a:spcPts val="0"/>
              </a:spcAft>
              <a:buClr>
                <a:schemeClr val="lt1"/>
              </a:buClr>
              <a:buSzPts val="4600"/>
              <a:buNone/>
              <a:defRPr sz="6133">
                <a:solidFill>
                  <a:schemeClr val="lt1"/>
                </a:solidFill>
              </a:defRPr>
            </a:lvl6pPr>
            <a:lvl7pPr lvl="6" algn="ctr">
              <a:spcBef>
                <a:spcPts val="0"/>
              </a:spcBef>
              <a:spcAft>
                <a:spcPts val="0"/>
              </a:spcAft>
              <a:buClr>
                <a:schemeClr val="lt1"/>
              </a:buClr>
              <a:buSzPts val="4600"/>
              <a:buNone/>
              <a:defRPr sz="6133">
                <a:solidFill>
                  <a:schemeClr val="lt1"/>
                </a:solidFill>
              </a:defRPr>
            </a:lvl7pPr>
            <a:lvl8pPr lvl="7" algn="ctr">
              <a:spcBef>
                <a:spcPts val="0"/>
              </a:spcBef>
              <a:spcAft>
                <a:spcPts val="0"/>
              </a:spcAft>
              <a:buClr>
                <a:schemeClr val="lt1"/>
              </a:buClr>
              <a:buSzPts val="4600"/>
              <a:buNone/>
              <a:defRPr sz="6133">
                <a:solidFill>
                  <a:schemeClr val="lt1"/>
                </a:solidFill>
              </a:defRPr>
            </a:lvl8pPr>
            <a:lvl9pPr lvl="8" algn="ctr">
              <a:spcBef>
                <a:spcPts val="0"/>
              </a:spcBef>
              <a:spcAft>
                <a:spcPts val="0"/>
              </a:spcAft>
              <a:buClr>
                <a:schemeClr val="lt1"/>
              </a:buClr>
              <a:buSzPts val="4600"/>
              <a:buNone/>
              <a:defRPr sz="6133">
                <a:solidFill>
                  <a:schemeClr val="lt1"/>
                </a:solidFill>
              </a:defRPr>
            </a:lvl9pPr>
          </a:lstStyle>
          <a:p>
            <a:endParaRPr/>
          </a:p>
        </p:txBody>
      </p:sp>
      <p:sp>
        <p:nvSpPr>
          <p:cNvPr id="45" name="Google Shape;45;p9"/>
          <p:cNvSpPr txBox="1">
            <a:spLocks noGrp="1"/>
          </p:cNvSpPr>
          <p:nvPr>
            <p:ph type="subTitle" idx="1"/>
          </p:nvPr>
        </p:nvSpPr>
        <p:spPr>
          <a:xfrm>
            <a:off x="354000" y="3895201"/>
            <a:ext cx="53936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900"/>
              <a:buNone/>
              <a:defRPr sz="2533">
                <a:solidFill>
                  <a:schemeClr val="lt1"/>
                </a:solidFill>
              </a:defRPr>
            </a:lvl1pPr>
            <a:lvl2pPr lvl="1" algn="ctr">
              <a:lnSpc>
                <a:spcPct val="100000"/>
              </a:lnSpc>
              <a:spcBef>
                <a:spcPts val="0"/>
              </a:spcBef>
              <a:spcAft>
                <a:spcPts val="0"/>
              </a:spcAft>
              <a:buClr>
                <a:schemeClr val="lt1"/>
              </a:buClr>
              <a:buSzPts val="1900"/>
              <a:buNone/>
              <a:defRPr sz="2533">
                <a:solidFill>
                  <a:schemeClr val="lt1"/>
                </a:solidFill>
              </a:defRPr>
            </a:lvl2pPr>
            <a:lvl3pPr lvl="2" algn="ctr">
              <a:lnSpc>
                <a:spcPct val="100000"/>
              </a:lnSpc>
              <a:spcBef>
                <a:spcPts val="0"/>
              </a:spcBef>
              <a:spcAft>
                <a:spcPts val="0"/>
              </a:spcAft>
              <a:buClr>
                <a:schemeClr val="lt1"/>
              </a:buClr>
              <a:buSzPts val="1900"/>
              <a:buNone/>
              <a:defRPr sz="2533">
                <a:solidFill>
                  <a:schemeClr val="lt1"/>
                </a:solidFill>
              </a:defRPr>
            </a:lvl3pPr>
            <a:lvl4pPr lvl="3" algn="ctr">
              <a:lnSpc>
                <a:spcPct val="100000"/>
              </a:lnSpc>
              <a:spcBef>
                <a:spcPts val="0"/>
              </a:spcBef>
              <a:spcAft>
                <a:spcPts val="0"/>
              </a:spcAft>
              <a:buClr>
                <a:schemeClr val="lt1"/>
              </a:buClr>
              <a:buSzPts val="1900"/>
              <a:buNone/>
              <a:defRPr sz="2533">
                <a:solidFill>
                  <a:schemeClr val="lt1"/>
                </a:solidFill>
              </a:defRPr>
            </a:lvl4pPr>
            <a:lvl5pPr lvl="4" algn="ctr">
              <a:lnSpc>
                <a:spcPct val="100000"/>
              </a:lnSpc>
              <a:spcBef>
                <a:spcPts val="0"/>
              </a:spcBef>
              <a:spcAft>
                <a:spcPts val="0"/>
              </a:spcAft>
              <a:buClr>
                <a:schemeClr val="lt1"/>
              </a:buClr>
              <a:buSzPts val="1900"/>
              <a:buNone/>
              <a:defRPr sz="2533">
                <a:solidFill>
                  <a:schemeClr val="lt1"/>
                </a:solidFill>
              </a:defRPr>
            </a:lvl5pPr>
            <a:lvl6pPr lvl="5" algn="ctr">
              <a:lnSpc>
                <a:spcPct val="100000"/>
              </a:lnSpc>
              <a:spcBef>
                <a:spcPts val="0"/>
              </a:spcBef>
              <a:spcAft>
                <a:spcPts val="0"/>
              </a:spcAft>
              <a:buClr>
                <a:schemeClr val="lt1"/>
              </a:buClr>
              <a:buSzPts val="1900"/>
              <a:buNone/>
              <a:defRPr sz="2533">
                <a:solidFill>
                  <a:schemeClr val="lt1"/>
                </a:solidFill>
              </a:defRPr>
            </a:lvl6pPr>
            <a:lvl7pPr lvl="6" algn="ctr">
              <a:lnSpc>
                <a:spcPct val="100000"/>
              </a:lnSpc>
              <a:spcBef>
                <a:spcPts val="0"/>
              </a:spcBef>
              <a:spcAft>
                <a:spcPts val="0"/>
              </a:spcAft>
              <a:buClr>
                <a:schemeClr val="lt1"/>
              </a:buClr>
              <a:buSzPts val="1900"/>
              <a:buNone/>
              <a:defRPr sz="2533">
                <a:solidFill>
                  <a:schemeClr val="lt1"/>
                </a:solidFill>
              </a:defRPr>
            </a:lvl7pPr>
            <a:lvl8pPr lvl="7" algn="ctr">
              <a:lnSpc>
                <a:spcPct val="100000"/>
              </a:lnSpc>
              <a:spcBef>
                <a:spcPts val="0"/>
              </a:spcBef>
              <a:spcAft>
                <a:spcPts val="0"/>
              </a:spcAft>
              <a:buClr>
                <a:schemeClr val="lt1"/>
              </a:buClr>
              <a:buSzPts val="1900"/>
              <a:buNone/>
              <a:defRPr sz="2533">
                <a:solidFill>
                  <a:schemeClr val="lt1"/>
                </a:solidFill>
              </a:defRPr>
            </a:lvl8pPr>
            <a:lvl9pPr lvl="8" algn="ctr">
              <a:lnSpc>
                <a:spcPct val="100000"/>
              </a:lnSpc>
              <a:spcBef>
                <a:spcPts val="0"/>
              </a:spcBef>
              <a:spcAft>
                <a:spcPts val="0"/>
              </a:spcAft>
              <a:buClr>
                <a:schemeClr val="lt1"/>
              </a:buClr>
              <a:buSzPts val="1900"/>
              <a:buNone/>
              <a:defRPr sz="2533">
                <a:solidFill>
                  <a:schemeClr val="lt1"/>
                </a:solidFill>
              </a:defRPr>
            </a:lvl9pPr>
          </a:lstStyle>
          <a:p>
            <a:endParaRPr/>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424242"/>
                </a:solidFill>
                <a:effectLst/>
                <a:uLnTx/>
                <a:uFillTx/>
                <a:latin typeface="Source Code Pro"/>
                <a:sym typeface="Source Code Pro"/>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 sz="1333" b="0" i="0" u="none" strike="noStrike" kern="0" cap="none" spc="0" normalizeH="0" baseline="0" noProof="0">
              <a:ln>
                <a:noFill/>
              </a:ln>
              <a:solidFill>
                <a:srgbClr val="424242"/>
              </a:solidFill>
              <a:effectLst/>
              <a:uLnTx/>
              <a:uFillTx/>
              <a:latin typeface="Source Code Pro"/>
              <a:sym typeface="Source Code Pro"/>
            </a:endParaRPr>
          </a:p>
        </p:txBody>
      </p:sp>
    </p:spTree>
    <p:extLst>
      <p:ext uri="{BB962C8B-B14F-4D97-AF65-F5344CB8AC3E}">
        <p14:creationId xmlns:p14="http://schemas.microsoft.com/office/powerpoint/2010/main" xmlns="" val="3552400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B9EBBA-996F-894A-B54A-D6246ED52CEA}"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32439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3A1323-8D79-1946-B0D7-40001CF92E9D}"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932708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A1846-DA80-1C48-A609-854EA85C59AD}"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40676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302355-E14B-8545-A8F8-0FE83CC9D52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166158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640F58-564D-2B4F-AE67-E407BA4FCF45}"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1969018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A34C8-038E-2045-AF43-DF7DBB8E0E9E}"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204474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18C68F-D26B-8F47-958C-23B49CF8A63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79220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5" name="Footer Placeholder 4"/>
          <p:cNvSpPr>
            <a:spLocks noGrp="1"/>
          </p:cNvSpPr>
          <p:nvPr>
            <p:ph type="ftr" sz="quarter" idx="11"/>
          </p:nvPr>
        </p:nvSpPr>
        <p:spPr/>
        <p:txBody>
          <a:bodyPr/>
          <a:lstStyle/>
          <a:p>
            <a:pPr>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4104929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DF5E60-9974-AC48-9591-99C2BB44B7CF}"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1635038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C79C5D-2A6F-F04D-97DA-BEF2467B64E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590396" y="6041362"/>
            <a:ext cx="329541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4862689" y="5915888"/>
            <a:ext cx="1062155" cy="4905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4215682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C79C5D-2A6F-F04D-97DA-BEF2467B64E4}"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63684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A1846-DA80-1C48-A609-854EA85C59AD}"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1043587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F54567-0DE4-3F47-BF90-CB84690072F9}"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2544036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52C72-DE31-F449-A4ED-4C594FD91407}"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479106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62726E-379B-B349-9EED-81ED093FA806}"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68208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5" name="Footer Placeholder 4"/>
          <p:cNvSpPr>
            <a:spLocks noGrp="1"/>
          </p:cNvSpPr>
          <p:nvPr>
            <p:ph type="ftr" sz="quarter" idx="11"/>
          </p:nvPr>
        </p:nvSpPr>
        <p:spPr/>
        <p:txBody>
          <a:bodyPr/>
          <a:lstStyle/>
          <a:p>
            <a:pPr>
              <a:defRPr/>
            </a:pPr>
            <a:endParaRPr lang="en-US" dirty="0">
              <a:solidFill>
                <a:srgbClr val="A6B727"/>
              </a:solidFill>
            </a:endParaRPr>
          </a:p>
        </p:txBody>
      </p:sp>
      <p:sp>
        <p:nvSpPr>
          <p:cNvPr id="6" name="Slide Number Placeholder 5"/>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097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6" name="Footer Placeholder 5"/>
          <p:cNvSpPr>
            <a:spLocks noGrp="1"/>
          </p:cNvSpPr>
          <p:nvPr>
            <p:ph type="ftr" sz="quarter" idx="11"/>
          </p:nvPr>
        </p:nvSpPr>
        <p:spPr/>
        <p:txBody>
          <a:bodyPr/>
          <a:lstStyle/>
          <a:p>
            <a:pPr>
              <a:defRPr/>
            </a:pPr>
            <a:endParaRPr lang="en-US" dirty="0">
              <a:solidFill>
                <a:srgbClr val="A6B727"/>
              </a:solidFill>
            </a:endParaRPr>
          </a:p>
        </p:txBody>
      </p:sp>
      <p:sp>
        <p:nvSpPr>
          <p:cNvPr id="7" name="Slide Number Placeholder 6"/>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137942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8" name="Footer Placeholder 7"/>
          <p:cNvSpPr>
            <a:spLocks noGrp="1"/>
          </p:cNvSpPr>
          <p:nvPr>
            <p:ph type="ftr" sz="quarter" idx="11"/>
          </p:nvPr>
        </p:nvSpPr>
        <p:spPr/>
        <p:txBody>
          <a:bodyPr/>
          <a:lstStyle/>
          <a:p>
            <a:pPr>
              <a:defRPr/>
            </a:pPr>
            <a:endParaRPr lang="en-US" dirty="0">
              <a:solidFill>
                <a:srgbClr val="A6B727"/>
              </a:solidFill>
            </a:endParaRPr>
          </a:p>
        </p:txBody>
      </p:sp>
      <p:sp>
        <p:nvSpPr>
          <p:cNvPr id="9" name="Slide Number Placeholder 8"/>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127602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4" name="Footer Placeholder 3"/>
          <p:cNvSpPr>
            <a:spLocks noGrp="1"/>
          </p:cNvSpPr>
          <p:nvPr>
            <p:ph type="ftr" sz="quarter" idx="11"/>
          </p:nvPr>
        </p:nvSpPr>
        <p:spPr/>
        <p:txBody>
          <a:bodyPr/>
          <a:lstStyle/>
          <a:p>
            <a:pPr>
              <a:defRPr/>
            </a:pPr>
            <a:endParaRPr lang="en-US" dirty="0">
              <a:solidFill>
                <a:srgbClr val="A6B727"/>
              </a:solidFill>
            </a:endParaRPr>
          </a:p>
        </p:txBody>
      </p:sp>
      <p:sp>
        <p:nvSpPr>
          <p:cNvPr id="5" name="Slide Number Placeholder 4"/>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144195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3" name="Footer Placeholder 2"/>
          <p:cNvSpPr>
            <a:spLocks noGrp="1"/>
          </p:cNvSpPr>
          <p:nvPr>
            <p:ph type="ftr" sz="quarter" idx="11"/>
          </p:nvPr>
        </p:nvSpPr>
        <p:spPr/>
        <p:txBody>
          <a:bodyPr/>
          <a:lstStyle/>
          <a:p>
            <a:pPr>
              <a:defRPr/>
            </a:pPr>
            <a:endParaRPr lang="en-US" dirty="0">
              <a:solidFill>
                <a:srgbClr val="A6B727"/>
              </a:solidFill>
            </a:endParaRPr>
          </a:p>
        </p:txBody>
      </p:sp>
      <p:sp>
        <p:nvSpPr>
          <p:cNvPr id="4" name="Slide Number Placeholder 3"/>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427821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6" name="Footer Placeholder 5"/>
          <p:cNvSpPr>
            <a:spLocks noGrp="1"/>
          </p:cNvSpPr>
          <p:nvPr>
            <p:ph type="ftr" sz="quarter" idx="11"/>
          </p:nvPr>
        </p:nvSpPr>
        <p:spPr/>
        <p:txBody>
          <a:bodyPr/>
          <a:lstStyle/>
          <a:p>
            <a:pPr>
              <a:defRPr/>
            </a:pPr>
            <a:endParaRPr lang="en-US" dirty="0">
              <a:solidFill>
                <a:srgbClr val="A6B727"/>
              </a:solidFill>
            </a:endParaRPr>
          </a:p>
        </p:txBody>
      </p:sp>
      <p:sp>
        <p:nvSpPr>
          <p:cNvPr id="7" name="Slide Number Placeholder 6"/>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182919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DFF08F-DC6B-4601-B491-B0F83F6DD2DA}" type="datetimeFigureOut">
              <a:rPr lang="en-US" smtClean="0">
                <a:solidFill>
                  <a:srgbClr val="A6B727"/>
                </a:solidFill>
              </a:rPr>
              <a:pPr>
                <a:defRPr/>
              </a:pPr>
              <a:t>2/11/2020</a:t>
            </a:fld>
            <a:endParaRPr lang="en-US" dirty="0">
              <a:solidFill>
                <a:srgbClr val="A6B727"/>
              </a:solidFill>
            </a:endParaRPr>
          </a:p>
        </p:txBody>
      </p:sp>
      <p:sp>
        <p:nvSpPr>
          <p:cNvPr id="6" name="Footer Placeholder 5"/>
          <p:cNvSpPr>
            <a:spLocks noGrp="1"/>
          </p:cNvSpPr>
          <p:nvPr>
            <p:ph type="ftr" sz="quarter" idx="11"/>
          </p:nvPr>
        </p:nvSpPr>
        <p:spPr/>
        <p:txBody>
          <a:bodyPr/>
          <a:lstStyle/>
          <a:p>
            <a:pPr>
              <a:defRPr/>
            </a:pPr>
            <a:endParaRPr lang="en-US" dirty="0">
              <a:solidFill>
                <a:srgbClr val="A6B727"/>
              </a:solidFill>
            </a:endParaRPr>
          </a:p>
        </p:txBody>
      </p:sp>
      <p:sp>
        <p:nvSpPr>
          <p:cNvPr id="7" name="Slide Number Placeholder 6"/>
          <p:cNvSpPr>
            <a:spLocks noGrp="1"/>
          </p:cNvSpPr>
          <p:nvPr>
            <p:ph type="sldNum" sz="quarter" idx="12"/>
          </p:nvPr>
        </p:nvSpPr>
        <p:spPr/>
        <p:txBody>
          <a:bodyPr/>
          <a:lstStyle/>
          <a:p>
            <a:pPr>
              <a:defRPr/>
            </a:pPr>
            <a:fld id="{4FAB73BC-B049-4115-A692-8D63A059BFB8}" type="slidenum">
              <a:rPr lang="en-US" smtClean="0">
                <a:solidFill>
                  <a:srgbClr val="A6B727"/>
                </a:solidFill>
              </a:rPr>
              <a:pPr>
                <a:defRPr/>
              </a:pPr>
              <a:t>‹#›</a:t>
            </a:fld>
            <a:endParaRPr lang="en-US" dirty="0">
              <a:solidFill>
                <a:srgbClr val="A6B727"/>
              </a:solidFill>
            </a:endParaRPr>
          </a:p>
        </p:txBody>
      </p:sp>
    </p:spTree>
    <p:extLst>
      <p:ext uri="{BB962C8B-B14F-4D97-AF65-F5344CB8AC3E}">
        <p14:creationId xmlns:p14="http://schemas.microsoft.com/office/powerpoint/2010/main" xmlns="" val="301176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defRPr/>
            </a:pPr>
            <a:fld id="{96DFF08F-DC6B-4601-B491-B0F83F6DD2DA}" type="datetimeFigureOut">
              <a:rPr lang="en-US" smtClean="0">
                <a:solidFill>
                  <a:srgbClr val="A6B727"/>
                </a:solidFill>
              </a:rPr>
              <a:pPr defTabSz="457200">
                <a:defRPr/>
              </a:pPr>
              <a:t>2/11/2020</a:t>
            </a:fld>
            <a:endParaRPr lang="en-US" dirty="0">
              <a:solidFill>
                <a:srgbClr val="A6B727"/>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defRPr/>
            </a:pPr>
            <a:endParaRPr lang="en-US" dirty="0">
              <a:solidFill>
                <a:srgbClr val="A6B727"/>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defRPr/>
            </a:pPr>
            <a:fld id="{4FAB73BC-B049-4115-A692-8D63A059BFB8}" type="slidenum">
              <a:rPr lang="en-US" smtClean="0">
                <a:solidFill>
                  <a:srgbClr val="A6B727"/>
                </a:solidFill>
              </a:rPr>
              <a:pPr defTabSz="457200">
                <a:defRPr/>
              </a:pPr>
              <a:t>‹#›</a:t>
            </a:fld>
            <a:endParaRPr lang="en-US" dirty="0">
              <a:solidFill>
                <a:srgbClr val="A6B727"/>
              </a:solidFill>
            </a:endParaRPr>
          </a:p>
        </p:txBody>
      </p:sp>
    </p:spTree>
    <p:extLst>
      <p:ext uri="{BB962C8B-B14F-4D97-AF65-F5344CB8AC3E}">
        <p14:creationId xmlns:p14="http://schemas.microsoft.com/office/powerpoint/2010/main" xmlns="" val="376299363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B482E8-6E0E-1B4F-B1FD-C69DB9E858D9}" type="datetimeFigureOut">
              <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2/11/2020</a:t>
            </a:fld>
            <a:endParaRPr kumimoji="0" lang="en-US" sz="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srgbClr val="9ECD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725981777"/>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screentimenetwork.org/" TargetMode="External"/><Relationship Id="rId5" Type="http://schemas.openxmlformats.org/officeDocument/2006/relationships/hyperlink" Target="http://www.commercialfreechildhood.or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screentimenetwork.org/" TargetMode="External"/><Relationship Id="rId5" Type="http://schemas.openxmlformats.org/officeDocument/2006/relationships/hyperlink" Target="http://www.commercialfreechildhood.org/"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3852" y="774633"/>
            <a:ext cx="5828571" cy="1695238"/>
          </a:xfrm>
          <a:prstGeom prst="rect">
            <a:avLst/>
          </a:prstGeom>
        </p:spPr>
      </p:pic>
      <p:pic>
        <p:nvPicPr>
          <p:cNvPr id="3" name="Picture 2"/>
          <p:cNvPicPr>
            <a:picLocks noChangeAspect="1"/>
          </p:cNvPicPr>
          <p:nvPr/>
        </p:nvPicPr>
        <p:blipFill>
          <a:blip r:embed="rId3"/>
          <a:stretch>
            <a:fillRect/>
          </a:stretch>
        </p:blipFill>
        <p:spPr>
          <a:xfrm>
            <a:off x="8098971" y="774632"/>
            <a:ext cx="3085889" cy="2251475"/>
          </a:xfrm>
          <a:prstGeom prst="rect">
            <a:avLst/>
          </a:prstGeom>
        </p:spPr>
      </p:pic>
      <p:pic>
        <p:nvPicPr>
          <p:cNvPr id="4" name="Picture 3"/>
          <p:cNvPicPr>
            <a:picLocks noChangeAspect="1"/>
          </p:cNvPicPr>
          <p:nvPr/>
        </p:nvPicPr>
        <p:blipFill>
          <a:blip r:embed="rId4"/>
          <a:stretch>
            <a:fillRect/>
          </a:stretch>
        </p:blipFill>
        <p:spPr>
          <a:xfrm>
            <a:off x="2885354" y="3779848"/>
            <a:ext cx="5905949" cy="1335459"/>
          </a:xfrm>
          <a:prstGeom prst="rect">
            <a:avLst/>
          </a:prstGeom>
        </p:spPr>
      </p:pic>
      <p:sp>
        <p:nvSpPr>
          <p:cNvPr id="5" name="TextBox 4"/>
          <p:cNvSpPr txBox="1"/>
          <p:nvPr/>
        </p:nvSpPr>
        <p:spPr>
          <a:xfrm>
            <a:off x="1330036" y="2273288"/>
            <a:ext cx="4682837" cy="1415772"/>
          </a:xfrm>
          <a:prstGeom prst="rect">
            <a:avLst/>
          </a:prstGeom>
          <a:noFill/>
        </p:spPr>
        <p:txBody>
          <a:bodyPr wrap="square" rtlCol="0">
            <a:spAutoFit/>
          </a:bodyPr>
          <a:lstStyle/>
          <a:p>
            <a:r>
              <a:rPr lang="en-US" dirty="0" smtClean="0">
                <a:hlinkClick r:id="rId5"/>
              </a:rPr>
              <a:t>www.commercialfreechildhood.org</a:t>
            </a:r>
            <a:endParaRPr lang="en-US" dirty="0"/>
          </a:p>
          <a:p>
            <a:endParaRPr lang="en-US" dirty="0" smtClean="0"/>
          </a:p>
          <a:p>
            <a:r>
              <a:rPr lang="en-US" sz="3200" b="1" dirty="0" smtClean="0"/>
              <a:t>David Monahan</a:t>
            </a:r>
          </a:p>
          <a:p>
            <a:endParaRPr lang="en-US" dirty="0"/>
          </a:p>
        </p:txBody>
      </p:sp>
      <p:sp>
        <p:nvSpPr>
          <p:cNvPr id="6" name="TextBox 5"/>
          <p:cNvSpPr txBox="1"/>
          <p:nvPr/>
        </p:nvSpPr>
        <p:spPr>
          <a:xfrm>
            <a:off x="2767789" y="5127159"/>
            <a:ext cx="6676657" cy="1446550"/>
          </a:xfrm>
          <a:prstGeom prst="rect">
            <a:avLst/>
          </a:prstGeom>
          <a:noFill/>
        </p:spPr>
        <p:txBody>
          <a:bodyPr wrap="square" rtlCol="0">
            <a:spAutoFit/>
          </a:bodyPr>
          <a:lstStyle/>
          <a:p>
            <a:r>
              <a:rPr lang="en-US" dirty="0" smtClean="0">
                <a:hlinkClick r:id="rId6"/>
              </a:rPr>
              <a:t>www.screentimenetwork.org</a:t>
            </a:r>
            <a:r>
              <a:rPr lang="en-US" dirty="0" smtClean="0"/>
              <a:t>         </a:t>
            </a:r>
          </a:p>
          <a:p>
            <a:endParaRPr lang="en-US" b="1" dirty="0"/>
          </a:p>
          <a:p>
            <a:r>
              <a:rPr lang="en-US" sz="3200" b="1" dirty="0" smtClean="0"/>
              <a:t>Jean Rogers</a:t>
            </a:r>
          </a:p>
          <a:p>
            <a:r>
              <a:rPr lang="en-US" dirty="0" smtClean="0"/>
              <a:t> </a:t>
            </a:r>
            <a:endParaRPr lang="en-US" dirty="0"/>
          </a:p>
        </p:txBody>
      </p:sp>
    </p:spTree>
    <p:extLst>
      <p:ext uri="{BB962C8B-B14F-4D97-AF65-F5344CB8AC3E}">
        <p14:creationId xmlns:p14="http://schemas.microsoft.com/office/powerpoint/2010/main" xmlns="" val="229880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4218" y="529448"/>
            <a:ext cx="5828571" cy="1695238"/>
          </a:xfrm>
          <a:prstGeom prst="rect">
            <a:avLst/>
          </a:prstGeom>
        </p:spPr>
      </p:pic>
      <p:pic>
        <p:nvPicPr>
          <p:cNvPr id="3" name="Picture 2"/>
          <p:cNvPicPr>
            <a:picLocks noChangeAspect="1"/>
          </p:cNvPicPr>
          <p:nvPr/>
        </p:nvPicPr>
        <p:blipFill>
          <a:blip r:embed="rId3"/>
          <a:stretch>
            <a:fillRect/>
          </a:stretch>
        </p:blipFill>
        <p:spPr>
          <a:xfrm>
            <a:off x="8098971" y="774632"/>
            <a:ext cx="3085889" cy="2251475"/>
          </a:xfrm>
          <a:prstGeom prst="rect">
            <a:avLst/>
          </a:prstGeom>
        </p:spPr>
      </p:pic>
      <p:pic>
        <p:nvPicPr>
          <p:cNvPr id="4" name="Picture 3"/>
          <p:cNvPicPr>
            <a:picLocks noChangeAspect="1"/>
          </p:cNvPicPr>
          <p:nvPr/>
        </p:nvPicPr>
        <p:blipFill>
          <a:blip r:embed="rId4"/>
          <a:stretch>
            <a:fillRect/>
          </a:stretch>
        </p:blipFill>
        <p:spPr>
          <a:xfrm>
            <a:off x="2767789" y="3543132"/>
            <a:ext cx="5905949" cy="1335459"/>
          </a:xfrm>
          <a:prstGeom prst="rect">
            <a:avLst/>
          </a:prstGeom>
        </p:spPr>
      </p:pic>
      <p:sp>
        <p:nvSpPr>
          <p:cNvPr id="5" name="TextBox 4"/>
          <p:cNvSpPr txBox="1"/>
          <p:nvPr/>
        </p:nvSpPr>
        <p:spPr>
          <a:xfrm>
            <a:off x="1027084" y="1907790"/>
            <a:ext cx="6902071" cy="1815882"/>
          </a:xfrm>
          <a:prstGeom prst="rect">
            <a:avLst/>
          </a:prstGeom>
          <a:noFill/>
        </p:spPr>
        <p:txBody>
          <a:bodyPr wrap="square" rtlCol="0">
            <a:spAutoFit/>
          </a:bodyPr>
          <a:lstStyle/>
          <a:p>
            <a:r>
              <a:rPr lang="en-US" dirty="0" smtClean="0">
                <a:hlinkClick r:id="rId5"/>
              </a:rPr>
              <a:t>www.commercialfreechildhood.org</a:t>
            </a:r>
            <a:endParaRPr lang="en-US" dirty="0"/>
          </a:p>
          <a:p>
            <a:endParaRPr lang="en-US" sz="1200" dirty="0" smtClean="0"/>
          </a:p>
          <a:p>
            <a:r>
              <a:rPr lang="en-US" sz="3200" b="1" dirty="0" smtClean="0"/>
              <a:t>David Monahan  david@commercialfreechildhood.org</a:t>
            </a:r>
          </a:p>
          <a:p>
            <a:endParaRPr lang="en-US" dirty="0"/>
          </a:p>
        </p:txBody>
      </p:sp>
      <p:sp>
        <p:nvSpPr>
          <p:cNvPr id="6" name="TextBox 5"/>
          <p:cNvSpPr txBox="1"/>
          <p:nvPr/>
        </p:nvSpPr>
        <p:spPr>
          <a:xfrm>
            <a:off x="2767789" y="5042118"/>
            <a:ext cx="6676657" cy="1815882"/>
          </a:xfrm>
          <a:prstGeom prst="rect">
            <a:avLst/>
          </a:prstGeom>
          <a:noFill/>
        </p:spPr>
        <p:txBody>
          <a:bodyPr wrap="square" rtlCol="0">
            <a:spAutoFit/>
          </a:bodyPr>
          <a:lstStyle/>
          <a:p>
            <a:r>
              <a:rPr lang="en-US" dirty="0" smtClean="0">
                <a:hlinkClick r:id="rId6"/>
              </a:rPr>
              <a:t>www.screentimenetwork.org</a:t>
            </a:r>
            <a:r>
              <a:rPr lang="en-US" dirty="0" smtClean="0"/>
              <a:t>         </a:t>
            </a:r>
          </a:p>
          <a:p>
            <a:endParaRPr lang="en-US" sz="1200" b="1" dirty="0"/>
          </a:p>
          <a:p>
            <a:r>
              <a:rPr lang="en-US" sz="3200" b="1" dirty="0" smtClean="0"/>
              <a:t>Jean Rogers</a:t>
            </a:r>
          </a:p>
          <a:p>
            <a:r>
              <a:rPr lang="en-US" sz="3200" b="1" dirty="0" smtClean="0"/>
              <a:t>jean@commercialfreechildhood.org</a:t>
            </a:r>
          </a:p>
          <a:p>
            <a:r>
              <a:rPr lang="en-US" dirty="0" smtClean="0"/>
              <a:t> </a:t>
            </a:r>
            <a:endParaRPr lang="en-US" dirty="0"/>
          </a:p>
        </p:txBody>
      </p:sp>
    </p:spTree>
    <p:extLst>
      <p:ext uri="{BB962C8B-B14F-4D97-AF65-F5344CB8AC3E}">
        <p14:creationId xmlns:p14="http://schemas.microsoft.com/office/powerpoint/2010/main" xmlns="" val="1420202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300447"/>
            <a:ext cx="10572000" cy="4119752"/>
          </a:xfrm>
        </p:spPr>
        <p:txBody>
          <a:bodyPr/>
          <a:lstStyle/>
          <a:p>
            <a:r>
              <a:rPr lang="en-US" sz="3600" dirty="0" smtClean="0"/>
              <a:t>98% of households with 2 to 8 year old children have mobile devices:</a:t>
            </a:r>
            <a:br>
              <a:rPr lang="en-US" sz="3600" dirty="0" smtClean="0"/>
            </a:br>
            <a:r>
              <a:rPr lang="en-US" sz="3600" dirty="0" smtClean="0"/>
              <a:t>		Smart phones</a:t>
            </a:r>
            <a:br>
              <a:rPr lang="en-US" sz="3600" dirty="0" smtClean="0"/>
            </a:br>
            <a:r>
              <a:rPr lang="en-US" sz="3600" dirty="0" smtClean="0"/>
              <a:t>		Tablets</a:t>
            </a:r>
            <a:br>
              <a:rPr lang="en-US" sz="3600" dirty="0" smtClean="0"/>
            </a:br>
            <a:r>
              <a:rPr lang="en-US" sz="3600" dirty="0" smtClean="0"/>
              <a:t>		AI devices</a:t>
            </a:r>
            <a:br>
              <a:rPr lang="en-US" sz="3600" dirty="0" smtClean="0"/>
            </a:br>
            <a:r>
              <a:rPr lang="en-US" sz="3600" dirty="0" smtClean="0"/>
              <a:t>		Music players</a:t>
            </a:r>
            <a:r>
              <a:rPr lang="en-US" dirty="0" smtClean="0"/>
              <a:t/>
            </a:r>
            <a:br>
              <a:rPr lang="en-US" dirty="0" smtClean="0"/>
            </a:br>
            <a:endParaRPr lang="en-US" dirty="0"/>
          </a:p>
        </p:txBody>
      </p:sp>
      <p:sp>
        <p:nvSpPr>
          <p:cNvPr id="3" name="Subtitle 2"/>
          <p:cNvSpPr>
            <a:spLocks noGrp="1"/>
          </p:cNvSpPr>
          <p:nvPr>
            <p:ph type="subTitle" idx="1"/>
          </p:nvPr>
        </p:nvSpPr>
        <p:spPr>
          <a:xfrm>
            <a:off x="1240971" y="5068389"/>
            <a:ext cx="10493727" cy="908690"/>
          </a:xfrm>
        </p:spPr>
        <p:txBody>
          <a:bodyPr>
            <a:noAutofit/>
          </a:bodyPr>
          <a:lstStyle/>
          <a:p>
            <a:r>
              <a:rPr lang="en-US" sz="3200" b="1" dirty="0" smtClean="0">
                <a:solidFill>
                  <a:schemeClr val="bg1"/>
                </a:solidFill>
                <a:latin typeface="Arial Black" panose="020B0A04020102020204" pitchFamily="34" charset="0"/>
              </a:rPr>
              <a:t>75 % increase since 2013: Common place, Normal, Broadly accepted way of life.</a:t>
            </a:r>
            <a:endParaRPr lang="en-US" sz="3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352921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1081166"/>
          </a:xfrm>
        </p:spPr>
        <p:txBody>
          <a:bodyPr/>
          <a:lstStyle/>
          <a:p>
            <a:r>
              <a:rPr lang="en-US" dirty="0" smtClean="0"/>
              <a:t>45% of these children have their own personal dedicated device.</a:t>
            </a:r>
            <a:endParaRPr lang="en-US" dirty="0"/>
          </a:p>
        </p:txBody>
      </p:sp>
      <p:sp>
        <p:nvSpPr>
          <p:cNvPr id="3" name="Content Placeholder 2"/>
          <p:cNvSpPr>
            <a:spLocks noGrp="1"/>
          </p:cNvSpPr>
          <p:nvPr>
            <p:ph idx="1"/>
          </p:nvPr>
        </p:nvSpPr>
        <p:spPr>
          <a:xfrm>
            <a:off x="818712" y="2222287"/>
            <a:ext cx="3995026" cy="3636511"/>
          </a:xfrm>
        </p:spPr>
        <p:txBody>
          <a:bodyPr>
            <a:normAutofit/>
          </a:bodyPr>
          <a:lstStyle/>
          <a:p>
            <a:pPr marL="0" indent="0">
              <a:buNone/>
            </a:pPr>
            <a:r>
              <a:rPr lang="en-US" sz="3600" b="1" dirty="0" smtClean="0">
                <a:solidFill>
                  <a:schemeClr val="bg1"/>
                </a:solidFill>
                <a:latin typeface="Arial Black" panose="020B0A04020102020204" pitchFamily="34" charset="0"/>
              </a:rPr>
              <a:t>Up from just 12% in 2013.</a:t>
            </a:r>
            <a:endParaRPr lang="en-US" sz="3600" b="1" dirty="0">
              <a:solidFill>
                <a:schemeClr val="bg1"/>
              </a:solidFill>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39998" y="2440667"/>
            <a:ext cx="5842000" cy="3644900"/>
          </a:xfrm>
          <a:prstGeom prst="rect">
            <a:avLst/>
          </a:prstGeom>
        </p:spPr>
      </p:pic>
    </p:spTree>
    <p:extLst>
      <p:ext uri="{BB962C8B-B14F-4D97-AF65-F5344CB8AC3E}">
        <p14:creationId xmlns:p14="http://schemas.microsoft.com/office/powerpoint/2010/main" xmlns="" val="248032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407349"/>
            <a:ext cx="443865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smtClean="0">
                <a:solidFill>
                  <a:prstClr val="black"/>
                </a:solidFill>
                <a:latin typeface="AR CENA" panose="02000000000000000000" pitchFamily="2" charset="0"/>
              </a:rPr>
              <a:t>Remove judgment. </a:t>
            </a:r>
            <a:r>
              <a:rPr kumimoji="0" lang="en-US" sz="3200" b="1" i="0" u="none" strike="noStrike" kern="1200" cap="none" spc="0" normalizeH="0" baseline="0" noProof="0" dirty="0" smtClean="0">
                <a:ln>
                  <a:noFill/>
                </a:ln>
                <a:solidFill>
                  <a:prstClr val="black"/>
                </a:solidFill>
                <a:effectLst/>
                <a:uLnTx/>
                <a:uFillTx/>
                <a:latin typeface="AR CENA" panose="02000000000000000000" pitchFamily="2" charset="0"/>
                <a:ea typeface="+mn-ea"/>
                <a:cs typeface="+mn-cs"/>
              </a:rPr>
              <a:t>Technology </a:t>
            </a:r>
            <a:r>
              <a:rPr kumimoji="0" lang="en-US" sz="3200" b="1" i="0" u="none" strike="noStrike" kern="1200" cap="none" spc="0" normalizeH="0" baseline="0" noProof="0" dirty="0">
                <a:ln>
                  <a:noFill/>
                </a:ln>
                <a:solidFill>
                  <a:prstClr val="black"/>
                </a:solidFill>
                <a:effectLst/>
                <a:uLnTx/>
                <a:uFillTx/>
                <a:latin typeface="AR CENA" panose="02000000000000000000" pitchFamily="2" charset="0"/>
                <a:ea typeface="+mn-ea"/>
                <a:cs typeface="+mn-cs"/>
              </a:rPr>
              <a:t>is not good or bad. It just is. </a:t>
            </a:r>
            <a:endParaRPr kumimoji="0" lang="en-US" sz="3200" b="1" i="0" u="none" strike="noStrike" kern="1200" cap="none" spc="0" normalizeH="0" baseline="0" noProof="0" dirty="0" smtClean="0">
              <a:ln>
                <a:noFill/>
              </a:ln>
              <a:solidFill>
                <a:prstClr val="black"/>
              </a:solidFill>
              <a:effectLst/>
              <a:uLnTx/>
              <a:uFillTx/>
              <a:latin typeface="AR CENA"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 CENA" panose="02000000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 CENA" panose="02000000000000000000" pitchFamily="2" charset="0"/>
                <a:ea typeface="+mn-ea"/>
                <a:cs typeface="+mn-cs"/>
              </a:rPr>
              <a:t>No guilt. Parenting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AR CENA" panose="02000000000000000000" pitchFamily="2" charset="0"/>
                <a:ea typeface="+mn-ea"/>
                <a:cs typeface="+mn-cs"/>
              </a:rPr>
              <a:t>Comes with enough.</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Diamond 4"/>
          <p:cNvSpPr/>
          <p:nvPr/>
        </p:nvSpPr>
        <p:spPr>
          <a:xfrm>
            <a:off x="6191250" y="873949"/>
            <a:ext cx="4038600" cy="4572000"/>
          </a:xfrm>
          <a:prstGeom prst="diamond">
            <a:avLst/>
          </a:prstGeom>
          <a:solidFill>
            <a:srgbClr val="FFC000"/>
          </a:solid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a:off x="6953250" y="2128897"/>
            <a:ext cx="2514600"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No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Digital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Judgment</a:t>
            </a:r>
            <a:endParaRPr kumimoji="0" lang="en-US" sz="3200" b="1" i="0" u="none" strike="noStrike" kern="1200" cap="none" spc="0" normalizeH="0" baseline="0" noProof="0" dirty="0">
              <a:ln>
                <a:noFill/>
              </a:ln>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Zone</a:t>
            </a:r>
          </a:p>
        </p:txBody>
      </p:sp>
    </p:spTree>
    <p:extLst>
      <p:ext uri="{BB962C8B-B14F-4D97-AF65-F5344CB8AC3E}">
        <p14:creationId xmlns:p14="http://schemas.microsoft.com/office/powerpoint/2010/main" xmlns="" val="1226832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287383"/>
            <a:ext cx="11456126" cy="1603762"/>
          </a:xfrm>
        </p:spPr>
        <p:txBody>
          <a:bodyPr>
            <a:normAutofit fontScale="90000"/>
          </a:bodyPr>
          <a:lstStyle/>
          <a:p>
            <a:pPr algn="ctr"/>
            <a:r>
              <a:rPr lang="en-US" b="1" dirty="0" smtClean="0">
                <a:solidFill>
                  <a:schemeClr val="accent2">
                    <a:lumMod val="75000"/>
                  </a:schemeClr>
                </a:solidFill>
                <a:latin typeface="AR CENA" panose="02000000000000000000"/>
              </a:rPr>
              <a:t>Using characters and persuasive design to </a:t>
            </a:r>
            <a:br>
              <a:rPr lang="en-US" b="1" dirty="0" smtClean="0">
                <a:solidFill>
                  <a:schemeClr val="accent2">
                    <a:lumMod val="75000"/>
                  </a:schemeClr>
                </a:solidFill>
                <a:latin typeface="AR CENA" panose="02000000000000000000"/>
              </a:rPr>
            </a:br>
            <a:r>
              <a:rPr lang="en-US" b="1" dirty="0" smtClean="0">
                <a:solidFill>
                  <a:schemeClr val="accent2">
                    <a:lumMod val="75000"/>
                  </a:schemeClr>
                </a:solidFill>
                <a:latin typeface="AR CENA" panose="02000000000000000000"/>
              </a:rPr>
              <a:t>pressure our children</a:t>
            </a:r>
            <a:endParaRPr lang="en-US" b="1" dirty="0">
              <a:solidFill>
                <a:schemeClr val="accent2">
                  <a:lumMod val="75000"/>
                </a:schemeClr>
              </a:solidFill>
              <a:latin typeface="AR CENA" panose="02000000000000000000"/>
            </a:endParaRPr>
          </a:p>
        </p:txBody>
      </p:sp>
      <p:pic>
        <p:nvPicPr>
          <p:cNvPr id="4" name="Picture 3"/>
          <p:cNvPicPr>
            <a:picLocks noChangeAspect="1"/>
          </p:cNvPicPr>
          <p:nvPr/>
        </p:nvPicPr>
        <p:blipFill rotWithShape="1">
          <a:blip r:embed="rId3"/>
          <a:srcRect l="48087" t="48128" r="5405" b="7019"/>
          <a:stretch/>
        </p:blipFill>
        <p:spPr>
          <a:xfrm>
            <a:off x="5033993" y="2417108"/>
            <a:ext cx="6051177" cy="3281083"/>
          </a:xfrm>
          <a:prstGeom prst="rect">
            <a:avLst/>
          </a:prstGeom>
          <a:ln>
            <a:solidFill>
              <a:schemeClr val="accent1">
                <a:lumMod val="50000"/>
              </a:schemeClr>
            </a:solidFill>
          </a:ln>
        </p:spPr>
      </p:pic>
      <p:pic>
        <p:nvPicPr>
          <p:cNvPr id="6" name="Picture 5"/>
          <p:cNvPicPr>
            <a:picLocks noChangeAspect="1"/>
          </p:cNvPicPr>
          <p:nvPr/>
        </p:nvPicPr>
        <p:blipFill>
          <a:blip r:embed="rId4"/>
          <a:stretch>
            <a:fillRect/>
          </a:stretch>
        </p:blipFill>
        <p:spPr>
          <a:xfrm>
            <a:off x="1402773" y="1891145"/>
            <a:ext cx="3158835" cy="4145972"/>
          </a:xfrm>
          <a:prstGeom prst="rect">
            <a:avLst/>
          </a:prstGeom>
        </p:spPr>
      </p:pic>
    </p:spTree>
    <p:extLst>
      <p:ext uri="{BB962C8B-B14F-4D97-AF65-F5344CB8AC3E}">
        <p14:creationId xmlns:p14="http://schemas.microsoft.com/office/powerpoint/2010/main" xmlns="" val="3033401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43202" y="752318"/>
            <a:ext cx="6622866" cy="5342202"/>
          </a:xfrm>
          <a:prstGeom prst="rect">
            <a:avLst/>
          </a:prstGeom>
        </p:spPr>
      </p:pic>
    </p:spTree>
    <p:extLst>
      <p:ext uri="{BB962C8B-B14F-4D97-AF65-F5344CB8AC3E}">
        <p14:creationId xmlns:p14="http://schemas.microsoft.com/office/powerpoint/2010/main" xmlns="" val="3522745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54000" y="1203157"/>
            <a:ext cx="5393600" cy="3106083"/>
          </a:xfrm>
          <a:prstGeom prst="rect">
            <a:avLst/>
          </a:prstGeom>
        </p:spPr>
        <p:txBody>
          <a:bodyPr spcFirstLastPara="1" wrap="square" lIns="121900" tIns="121900" rIns="121900" bIns="121900" anchor="b" anchorCtr="0">
            <a:noAutofit/>
          </a:bodyPr>
          <a:lstStyle/>
          <a:p>
            <a:pPr marL="45720" lvl="0" algn="l">
              <a:spcBef>
                <a:spcPts val="1400"/>
              </a:spcBef>
              <a:buClr>
                <a:srgbClr val="A6B727"/>
              </a:buClr>
              <a:buSzPct val="80000"/>
            </a:pPr>
            <a:r>
              <a:rPr lang="en-US" sz="2800" b="1" dirty="0" smtClean="0">
                <a:solidFill>
                  <a:srgbClr val="A6B727"/>
                </a:solidFill>
                <a:ea typeface="+mn-ea"/>
                <a:cs typeface="+mn-cs"/>
              </a:rPr>
              <a:t>More </a:t>
            </a:r>
            <a:r>
              <a:rPr lang="en-US" sz="2800" b="1" dirty="0">
                <a:solidFill>
                  <a:srgbClr val="A6B727"/>
                </a:solidFill>
                <a:ea typeface="+mn-ea"/>
                <a:cs typeface="+mn-cs"/>
              </a:rPr>
              <a:t>than four in 10 parents of 6- to 8-year-olds (43 percent) say their children use voice-activated assistants to help with homework</a:t>
            </a:r>
            <a:r>
              <a:rPr lang="en-US" sz="2800" b="1" dirty="0" smtClean="0">
                <a:solidFill>
                  <a:srgbClr val="A6B727"/>
                </a:solidFill>
                <a:ea typeface="+mn-ea"/>
                <a:cs typeface="+mn-cs"/>
              </a:rPr>
              <a:t>.   </a:t>
            </a:r>
            <a:r>
              <a:rPr lang="en-US" sz="1400" b="1" dirty="0" smtClean="0">
                <a:solidFill>
                  <a:srgbClr val="A6B727"/>
                </a:solidFill>
                <a:ea typeface="+mn-ea"/>
                <a:cs typeface="+mn-cs"/>
              </a:rPr>
              <a:t>Common Sense Census, 2017</a:t>
            </a:r>
            <a:r>
              <a:rPr lang="en-US" sz="2200" dirty="0">
                <a:solidFill>
                  <a:srgbClr val="A6B727"/>
                </a:solidFill>
                <a:ea typeface="+mn-ea"/>
                <a:cs typeface="+mn-cs"/>
              </a:rPr>
              <a:t/>
            </a:r>
            <a:br>
              <a:rPr lang="en-US" sz="2200" dirty="0">
                <a:solidFill>
                  <a:srgbClr val="A6B727"/>
                </a:solidFill>
                <a:ea typeface="+mn-ea"/>
                <a:cs typeface="+mn-cs"/>
              </a:rPr>
            </a:br>
            <a:r>
              <a:rPr lang="en" dirty="0" smtClean="0"/>
              <a:t>Dot </a:t>
            </a:r>
            <a:r>
              <a:rPr lang="en" dirty="0"/>
              <a:t>Kids</a:t>
            </a:r>
            <a:endParaRPr dirty="0"/>
          </a:p>
        </p:txBody>
      </p:sp>
      <p:sp>
        <p:nvSpPr>
          <p:cNvPr id="212" name="Google Shape;212;p36"/>
          <p:cNvSpPr txBox="1">
            <a:spLocks noGrp="1"/>
          </p:cNvSpPr>
          <p:nvPr>
            <p:ph type="subTitle" idx="1"/>
          </p:nvPr>
        </p:nvSpPr>
        <p:spPr>
          <a:xfrm>
            <a:off x="411027" y="4027774"/>
            <a:ext cx="5279545" cy="1965436"/>
          </a:xfrm>
          <a:prstGeom prst="rect">
            <a:avLst/>
          </a:prstGeom>
        </p:spPr>
        <p:txBody>
          <a:bodyPr spcFirstLastPara="1" wrap="square" lIns="121900" tIns="121900" rIns="121900" bIns="121900" anchor="t" anchorCtr="0">
            <a:noAutofit/>
          </a:bodyPr>
          <a:lstStyle/>
          <a:p>
            <a:pPr marL="0" indent="0"/>
            <a:r>
              <a:rPr lang="en" dirty="0">
                <a:solidFill>
                  <a:schemeClr val="tx1"/>
                </a:solidFill>
              </a:rPr>
              <a:t>It’s sturdy! It’s safe! It’s kid-friendly! It’s transaction-free!</a:t>
            </a:r>
            <a:br>
              <a:rPr lang="en" dirty="0">
                <a:solidFill>
                  <a:schemeClr val="tx1"/>
                </a:solidFill>
              </a:rPr>
            </a:br>
            <a:r>
              <a:rPr lang="en" dirty="0">
                <a:solidFill>
                  <a:schemeClr val="tx1"/>
                </a:solidFill>
              </a:rPr>
              <a:t/>
            </a:r>
            <a:br>
              <a:rPr lang="en" dirty="0">
                <a:solidFill>
                  <a:schemeClr val="tx1"/>
                </a:solidFill>
              </a:rPr>
            </a:br>
            <a:r>
              <a:rPr lang="en" dirty="0">
                <a:solidFill>
                  <a:schemeClr val="tx1"/>
                </a:solidFill>
              </a:rPr>
              <a:t>It’s a marketing </a:t>
            </a:r>
            <a:r>
              <a:rPr lang="en" dirty="0" smtClean="0">
                <a:solidFill>
                  <a:schemeClr val="tx1"/>
                </a:solidFill>
              </a:rPr>
              <a:t>device.</a:t>
            </a:r>
            <a:r>
              <a:rPr lang="en" dirty="0" smtClean="0"/>
              <a:t>!</a:t>
            </a:r>
            <a:endParaRPr dirty="0"/>
          </a:p>
        </p:txBody>
      </p:sp>
      <p:pic>
        <p:nvPicPr>
          <p:cNvPr id="213" name="Google Shape;213;p36"/>
          <p:cNvPicPr preferRelativeResize="0"/>
          <p:nvPr/>
        </p:nvPicPr>
        <p:blipFill>
          <a:blip r:embed="rId3">
            <a:alphaModFix/>
          </a:blip>
          <a:stretch>
            <a:fillRect/>
          </a:stretch>
        </p:blipFill>
        <p:spPr>
          <a:xfrm>
            <a:off x="5926276" y="783577"/>
            <a:ext cx="5209633" cy="5209633"/>
          </a:xfrm>
          <a:prstGeom prst="rect">
            <a:avLst/>
          </a:prstGeom>
          <a:noFill/>
          <a:ln>
            <a:noFill/>
          </a:ln>
        </p:spPr>
      </p:pic>
    </p:spTree>
    <p:extLst>
      <p:ext uri="{BB962C8B-B14F-4D97-AF65-F5344CB8AC3E}">
        <p14:creationId xmlns:p14="http://schemas.microsoft.com/office/powerpoint/2010/main" xmlns="" val="881923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9" t="3959" r="54649" b="19125"/>
          <a:stretch/>
        </p:blipFill>
        <p:spPr>
          <a:xfrm>
            <a:off x="968978" y="586107"/>
            <a:ext cx="10520189" cy="5457342"/>
          </a:xfrm>
          <a:prstGeom prst="rect">
            <a:avLst/>
          </a:prstGeom>
        </p:spPr>
      </p:pic>
    </p:spTree>
    <p:extLst>
      <p:ext uri="{BB962C8B-B14F-4D97-AF65-F5344CB8AC3E}">
        <p14:creationId xmlns:p14="http://schemas.microsoft.com/office/powerpoint/2010/main" xmlns="" val="351474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0" y="409903"/>
            <a:ext cx="8776137" cy="1356360"/>
          </a:xfrm>
        </p:spPr>
        <p:txBody>
          <a:bodyPr/>
          <a:lstStyle/>
          <a:p>
            <a:r>
              <a:rPr lang="en-US" dirty="0" smtClean="0"/>
              <a:t>Screen-Free week: May 4 – 7, 2020</a:t>
            </a:r>
            <a:endParaRPr lang="en-US" dirty="0"/>
          </a:p>
        </p:txBody>
      </p:sp>
      <p:pic>
        <p:nvPicPr>
          <p:cNvPr id="4" name="Content Placeholder 3"/>
          <p:cNvPicPr>
            <a:picLocks noGrp="1" noChangeAspect="1"/>
          </p:cNvPicPr>
          <p:nvPr>
            <p:ph idx="1"/>
          </p:nvPr>
        </p:nvPicPr>
        <p:blipFill rotWithShape="1">
          <a:blip r:embed="rId2"/>
          <a:srcRect t="3733" r="54474" b="19082"/>
          <a:stretch/>
        </p:blipFill>
        <p:spPr>
          <a:xfrm>
            <a:off x="1545020" y="1645666"/>
            <a:ext cx="8776137" cy="4425788"/>
          </a:xfrm>
          <a:prstGeom prst="rect">
            <a:avLst/>
          </a:prstGeom>
        </p:spPr>
      </p:pic>
    </p:spTree>
    <p:extLst>
      <p:ext uri="{BB962C8B-B14F-4D97-AF65-F5344CB8AC3E}">
        <p14:creationId xmlns:p14="http://schemas.microsoft.com/office/powerpoint/2010/main" xmlns="" val="29432692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98D1675B-7325-48AD-994B-0DEF3379A9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397</TotalTime>
  <Words>476</Words>
  <Application>Microsoft Office PowerPoint</Application>
  <PresentationFormat>Custom</PresentationFormat>
  <Paragraphs>49</Paragraphs>
  <Slides>10</Slides>
  <Notes>4</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Basis</vt:lpstr>
      <vt:lpstr>Quotable</vt:lpstr>
      <vt:lpstr>Slide 1</vt:lpstr>
      <vt:lpstr>98% of households with 2 to 8 year old children have mobile devices:   Smart phones   Tablets   AI devices   Music players </vt:lpstr>
      <vt:lpstr>45% of these children have their own personal dedicated device.</vt:lpstr>
      <vt:lpstr>Slide 4</vt:lpstr>
      <vt:lpstr>Using characters and persuasive design to  pressure our children</vt:lpstr>
      <vt:lpstr>Slide 6</vt:lpstr>
      <vt:lpstr>More than four in 10 parents of 6- to 8-year-olds (43 percent) say their children use voice-activated assistants to help with homework.   Common Sense Census, 2017 Dot Kids</vt:lpstr>
      <vt:lpstr>Slide 8</vt:lpstr>
      <vt:lpstr>Screen-Free week: May 4 – 7, 2020</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Stephanie</cp:lastModifiedBy>
  <cp:revision>21</cp:revision>
  <dcterms:created xsi:type="dcterms:W3CDTF">2020-01-23T16:45:18Z</dcterms:created>
  <dcterms:modified xsi:type="dcterms:W3CDTF">2020-02-11T15:59:37Z</dcterms:modified>
</cp:coreProperties>
</file>